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53A8-803D-48C1-9432-806FA6A6E5CB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CE59-AFBF-4529-9E03-B2F8C548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Технологическая схема процесса дешифрирования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480"/>
            <a:ext cx="81439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ctr"/>
            <a:r>
              <a:rPr lang="ru-RU" sz="2600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</a:rPr>
              <a:t>Особое место при тематическом дешифрировании может быть отведено </a:t>
            </a:r>
          </a:p>
          <a:p>
            <a:pPr marR="12700" lvl="0" algn="ctr"/>
            <a:r>
              <a:rPr lang="ru-RU" sz="2600" b="1" i="1" spc="-15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ведомственным картографическим материалам</a:t>
            </a:r>
            <a:r>
              <a:rPr lang="ru-RU" sz="260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:</a:t>
            </a:r>
          </a:p>
          <a:p>
            <a:pPr marR="12700" lvl="0" algn="ctr"/>
            <a:endParaRPr lang="ru-RU" sz="2600" spc="5" dirty="0" smtClean="0">
              <a:solidFill>
                <a:srgbClr val="0000FF"/>
              </a:solidFill>
              <a:latin typeface="+mj-lt"/>
              <a:ea typeface="Times New Roman"/>
            </a:endParaRPr>
          </a:p>
          <a:p>
            <a:pPr marR="12700" lvl="0" algn="ctr">
              <a:buFont typeface="Symbol" pitchFamily="18" charset="2"/>
              <a:buChar char="Þ"/>
            </a:pPr>
            <a:r>
              <a:rPr lang="ru-RU" sz="260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при дешифрировании растительности </a:t>
            </a:r>
            <a:r>
              <a:rPr lang="ru-RU" sz="2600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</a:rPr>
              <a:t>— планам лесоустройства, создаваемым в лесном ведомстве; </a:t>
            </a:r>
          </a:p>
          <a:p>
            <a:pPr marR="12700" lvl="0" algn="ctr"/>
            <a:endParaRPr lang="ru-RU" sz="2600" dirty="0" smtClean="0">
              <a:solidFill>
                <a:srgbClr val="0000FF"/>
              </a:solidFill>
              <a:latin typeface="+mj-lt"/>
              <a:ea typeface="Times New Roman"/>
              <a:cs typeface="Times New Roman"/>
            </a:endParaRPr>
          </a:p>
          <a:p>
            <a:pPr marR="12700" lvl="0" algn="ctr">
              <a:buFont typeface="Symbol" pitchFamily="18" charset="2"/>
              <a:buChar char="Þ"/>
            </a:pPr>
            <a:r>
              <a:rPr lang="ru-RU" sz="260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при почвенном и сельскохозяйственном дешифрировании </a:t>
            </a:r>
            <a:r>
              <a:rPr lang="ru-RU" sz="2600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</a:rPr>
              <a:t>— планам и картам землепользований и почвенными картами;</a:t>
            </a:r>
          </a:p>
          <a:p>
            <a:pPr marR="12700" lvl="0" algn="ctr">
              <a:buFont typeface="Symbol" pitchFamily="18" charset="2"/>
              <a:buChar char="Þ"/>
            </a:pPr>
            <a:endParaRPr lang="ru-RU" sz="2600" spc="5" dirty="0" smtClean="0">
              <a:solidFill>
                <a:srgbClr val="0000FF"/>
              </a:solidFill>
              <a:latin typeface="+mj-lt"/>
              <a:ea typeface="Times New Roman"/>
            </a:endParaRPr>
          </a:p>
          <a:p>
            <a:pPr marR="12700" lvl="0" algn="ctr"/>
            <a:r>
              <a:rPr lang="ru-RU" sz="2600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=&gt; при изучении по снимкам рельефа береговой зоны </a:t>
            </a:r>
            <a:r>
              <a:rPr lang="ru-RU" sz="2600" dirty="0" smtClean="0">
                <a:solidFill>
                  <a:srgbClr val="0000FF"/>
                </a:solidFill>
                <a:latin typeface="+mj-lt"/>
                <a:ea typeface="Times New Roman"/>
                <a:cs typeface="Times New Roman"/>
              </a:rPr>
              <a:t>морей можно использовать навигационные карты</a:t>
            </a:r>
            <a:endParaRPr lang="ru-RU" sz="2600" spc="5" dirty="0">
              <a:solidFill>
                <a:srgbClr val="0000FF"/>
              </a:solidFill>
              <a:latin typeface="+mj-lt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4356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-127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Необходимыми видами работ на подготовительном этапе являются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разработка легенды карты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которую предполагается составлять по снимкам, </a:t>
            </a:r>
          </a:p>
          <a:p>
            <a:pPr marL="12700" marR="12700" lvl="0" indent="-127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 также создание эталонов (образцов) дешифрирования.</a:t>
            </a:r>
          </a:p>
          <a:p>
            <a:pPr marL="12700" marR="12700" lvl="0" indent="-12700" algn="ctr"/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-127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 качестве последних могут быть использованы материалы, полученные ранее: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карты, отчеты и результаты экспедиционных работ и т.д. </a:t>
            </a:r>
          </a:p>
          <a:p>
            <a:pPr marL="12700" marR="12700" lvl="0" indent="-12700" algn="ctr"/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-127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Для их создания проводятся </a:t>
            </a:r>
          </a:p>
          <a:p>
            <a:pPr marL="12700" marR="12700" lvl="0" indent="-127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специальные полевые работы.</a:t>
            </a:r>
            <a:endParaRPr lang="ru-RU" sz="2800" b="1" i="1" spc="5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71480"/>
            <a:ext cx="74295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Выбор полевого или камерального метода дешифрирования или их сочетания зависит от: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поставленной задачи,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характера объекта дешифрирования,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географических условий территории,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масштаба и точности создаваемой карты,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сроков выполнения работ,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обеспеченности материалами, инструментами, кадрами соответствующей квалификации</a:t>
            </a:r>
            <a:r>
              <a:rPr lang="ru-RU" sz="2400" dirty="0" smtClean="0"/>
              <a:t>.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В картографическом производстве и при выполнении исследовательских работ приняты </a:t>
            </a:r>
            <a:r>
              <a:rPr lang="ru-RU" sz="2800" b="1" i="1" dirty="0" smtClean="0">
                <a:solidFill>
                  <a:srgbClr val="FF0000"/>
                </a:solidFill>
              </a:rPr>
              <a:t>три типа технологической схемы процесса дешифрирования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7215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ctr"/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800" b="1" i="1" spc="-15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одноэтапной схеме</a:t>
            </a: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выполняется либо полевое, либо камеральное дешифрирование. </a:t>
            </a:r>
          </a:p>
          <a:p>
            <a:pPr marR="12700" lvl="0" algn="ctr"/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R="12700" lvl="0"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Так, только полевое дешифрирование проводится при крупномасштабном топографическом картографировании городов, а только камеральное — при изучении недоступных территорий, при мелкомасштабном тематическом картографировании на </a:t>
            </a:r>
          </a:p>
          <a:p>
            <a:pPr marR="12700" lvl="0"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основе космической информации.</a:t>
            </a:r>
            <a:endParaRPr lang="ru-RU" sz="2800" b="1" spc="5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04664"/>
            <a:ext cx="8072494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marR="12700" indent="-3175" algn="ctr"/>
            <a:r>
              <a:rPr lang="ru-RU" sz="2200" i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2. Значительно чаще применяются </a:t>
            </a:r>
            <a:r>
              <a:rPr lang="ru-RU" sz="2200" b="1" i="1" spc="-15" dirty="0" smtClean="0">
                <a:solidFill>
                  <a:srgbClr val="C00000"/>
                </a:solidFill>
                <a:latin typeface="+mj-lt"/>
                <a:ea typeface="Times New Roman"/>
                <a:cs typeface="Times New Roman"/>
              </a:rPr>
              <a:t>2—3-этапные схемы</a:t>
            </a:r>
            <a:r>
              <a:rPr lang="ru-RU" sz="2200" b="1" i="1" spc="-15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.</a:t>
            </a:r>
            <a:r>
              <a:rPr lang="ru-RU" sz="2200" i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</a:t>
            </a:r>
          </a:p>
          <a:p>
            <a:pPr marL="92075" marR="12700" indent="-3175" algn="ctr"/>
            <a:r>
              <a:rPr lang="ru-RU" sz="2200" i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В этом случае процесс может начинаться с полевого дешифрирования. В результате его проведения создаются эталоны (образцы) дешифрирования, на основе которых на втором этапе выполняется сплошное камеральное дешифрирование. </a:t>
            </a:r>
          </a:p>
          <a:p>
            <a:pPr marL="92075" marR="12700" indent="-3175" algn="ctr"/>
            <a:endParaRPr lang="ru-RU" sz="2200" i="1" dirty="0" smtClean="0">
              <a:solidFill>
                <a:srgbClr val="002060"/>
              </a:solidFill>
              <a:latin typeface="+mj-lt"/>
              <a:cs typeface="Times New Roman"/>
            </a:endParaRPr>
          </a:p>
          <a:p>
            <a:pPr marL="92075" marR="12700" indent="-3175" algn="ctr"/>
            <a:r>
              <a:rPr lang="ru-RU" sz="2200" i="1" dirty="0" smtClean="0">
                <a:solidFill>
                  <a:srgbClr val="002060"/>
                </a:solidFill>
                <a:latin typeface="+mj-lt"/>
              </a:rPr>
              <a:t>Такие технологические схемы применяются как в топографическом производстве, так и при создании по снимкам тематических карт крупных и средних масштабов.</a:t>
            </a:r>
          </a:p>
          <a:p>
            <a:pPr marL="444500" marR="12700" lvl="0" indent="-355600" algn="just">
              <a:lnSpc>
                <a:spcPts val="1175"/>
              </a:lnSpc>
              <a:spcBef>
                <a:spcPts val="1500"/>
              </a:spcBef>
            </a:pPr>
            <a:endParaRPr lang="ru-RU" sz="600" spc="5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836712"/>
            <a:ext cx="69294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000FF"/>
                </a:solidFill>
              </a:rPr>
              <a:t>3. При изучении природных ресурсов, при создании тематических карт на основе космической информации применялись еще более сложные </a:t>
            </a:r>
          </a:p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многоэтапные схемы.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200" dirty="0" smtClean="0">
                <a:solidFill>
                  <a:srgbClr val="0000FF"/>
                </a:solidFill>
              </a:rPr>
              <a:t>Одна из них включает предварительное камеральное дешифрирование — маршрутное полевое — камеральное — полевой контроль — окончательное камеральное, </a:t>
            </a:r>
          </a:p>
          <a:p>
            <a:pPr algn="ctr"/>
            <a:r>
              <a:rPr lang="ru-RU" sz="2200" dirty="0" smtClean="0">
                <a:solidFill>
                  <a:srgbClr val="0000FF"/>
                </a:solidFill>
              </a:rPr>
              <a:t>а другая полевое — камеральное — полевой контроль и дополнительное полевое — окончательное камеральное дешифрирование.</a:t>
            </a:r>
            <a:endParaRPr lang="ru-RU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00232" y="642918"/>
            <a:ext cx="68580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Под технологией дешифрирования понимается совокупность средств и приемов извлечения информации со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снимков</a:t>
            </a:r>
          </a:p>
          <a:p>
            <a:pPr algn="ctr"/>
            <a:endParaRPr lang="ru-RU" sz="3200" dirty="0"/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Наиболее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рациональной может считаться такая технологическая схема, при которой удается извлечь со снимков максимум информации при минимальной затрате средств и </a:t>
            </a: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труда </a:t>
            </a:r>
          </a:p>
          <a:p>
            <a:pPr algn="ctr"/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Технологическая схема процесса дешифрирования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63F0~1\AppData\Local\Temp\FineReader11\media\image87.jpeg"/>
          <p:cNvPicPr/>
          <p:nvPr/>
        </p:nvPicPr>
        <p:blipFill>
          <a:blip r:embed="rId3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5286412" cy="6143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52"/>
            <a:ext cx="550072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215900" algn="ctr"/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 любой технологической схеме процесс дешифрирования начинается с постановки общей задачи картографирования или исследования. </a:t>
            </a:r>
            <a:endParaRPr lang="ru-RU" sz="25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215900" algn="ctr"/>
            <a:endParaRPr lang="ru-RU" sz="25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215900" algn="ctr"/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ставится с учетом реальных возможностей получения материалов съемки, наличия соответствующего 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оборудования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квалификации 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дешифровщиков</a:t>
            </a:r>
          </a:p>
          <a:p>
            <a:pPr marL="12700" marR="12700" lvl="0" indent="215900" algn="ctr"/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 т.д. </a:t>
            </a:r>
            <a:endParaRPr lang="ru-RU" sz="25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215900" algn="ctr"/>
            <a:endParaRPr lang="ru-RU" sz="25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215900" algn="ctr"/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то же время 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поставленной 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задачей во многом определяется выбор средств и </a:t>
            </a:r>
            <a:r>
              <a:rPr lang="ru-RU" sz="25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методик </a:t>
            </a:r>
            <a:r>
              <a:rPr lang="ru-RU" sz="25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извлечения информации.</a:t>
            </a:r>
            <a:endParaRPr lang="ru-RU" sz="2500" b="1" i="1" spc="5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85786" y="785794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B050"/>
                </a:solidFill>
              </a:rPr>
              <a:t>При любой технологической схеме обязателен </a:t>
            </a:r>
            <a:r>
              <a:rPr lang="ru-RU" sz="3200" b="1" i="1" dirty="0" smtClean="0">
                <a:solidFill>
                  <a:srgbClr val="C00000"/>
                </a:solidFill>
              </a:rPr>
              <a:t>предварительный </a:t>
            </a:r>
            <a:r>
              <a:rPr lang="ru-RU" sz="3200" b="1" i="1" dirty="0">
                <a:solidFill>
                  <a:srgbClr val="C00000"/>
                </a:solidFill>
              </a:rPr>
              <a:t>этап</a:t>
            </a:r>
            <a:r>
              <a:rPr lang="ru-RU" sz="3200" b="1" i="1" dirty="0">
                <a:solidFill>
                  <a:srgbClr val="00B050"/>
                </a:solidFill>
              </a:rPr>
              <a:t>. 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endParaRPr lang="ru-RU" sz="3200" b="1" i="1" dirty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Он </a:t>
            </a:r>
            <a:r>
              <a:rPr lang="ru-RU" sz="3200" b="1" i="1" dirty="0">
                <a:solidFill>
                  <a:srgbClr val="00B050"/>
                </a:solidFill>
              </a:rPr>
              <a:t>включает несколько процессов, </a:t>
            </a:r>
            <a:endParaRPr lang="ru-RU" sz="3200" b="1" i="1" dirty="0" smtClean="0">
              <a:solidFill>
                <a:srgbClr val="00B050"/>
              </a:solidFill>
            </a:endParaRPr>
          </a:p>
          <a:p>
            <a:pPr algn="ctr"/>
            <a:endParaRPr lang="ru-RU" sz="3200" b="1" i="1" dirty="0">
              <a:solidFill>
                <a:srgbClr val="00B05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первый </a:t>
            </a:r>
            <a:r>
              <a:rPr lang="ru-RU" sz="3200" b="1" i="1" dirty="0">
                <a:solidFill>
                  <a:srgbClr val="00B050"/>
                </a:solidFill>
              </a:rPr>
              <a:t>из которых </a:t>
            </a:r>
            <a:r>
              <a:rPr lang="ru-RU" sz="3200" b="1" i="1" dirty="0" smtClean="0">
                <a:solidFill>
                  <a:srgbClr val="00B050"/>
                </a:solidFill>
              </a:rPr>
              <a:t>—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подготовка </a:t>
            </a:r>
            <a:r>
              <a:rPr lang="ru-RU" sz="3200" b="1" i="1" dirty="0">
                <a:solidFill>
                  <a:srgbClr val="C00000"/>
                </a:solidFill>
              </a:rPr>
              <a:t>съемочных материалов</a:t>
            </a:r>
            <a:r>
              <a:rPr lang="ru-RU" sz="3200" b="1" i="1" dirty="0">
                <a:solidFill>
                  <a:srgbClr val="00B05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6929486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15900"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Наиболее полно учесть условия поставленной задачи можно в случае, если есть возможность провести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специальную съемку, отвечающую предварительно сформулированным требованиям. </a:t>
            </a:r>
          </a:p>
          <a:p>
            <a:pPr marL="12700" marR="12700" indent="215900" algn="ctr"/>
            <a:endParaRPr lang="ru-RU" sz="2400" b="1" i="1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12700" marR="12700" indent="215900" algn="ctr"/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Эту часть работ завершает просмотр полученных съемочных материалов, преследующий две основные цели: </a:t>
            </a:r>
          </a:p>
          <a:p>
            <a:pPr marL="12700" marR="12700" indent="215900"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оценку качества снимков</a:t>
            </a:r>
          </a:p>
          <a:p>
            <a:pPr marL="12700" marR="12700" indent="215900" algn="ctr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общее знакомство с территорией</a:t>
            </a:r>
          </a:p>
          <a:p>
            <a:pPr marL="12700" marR="12700" lvl="0" indent="215900" algn="just">
              <a:lnSpc>
                <a:spcPts val="1175"/>
              </a:lnSpc>
              <a:spcBef>
                <a:spcPts val="1500"/>
              </a:spcBef>
            </a:pPr>
            <a:endParaRPr lang="ru-RU" sz="800" spc="5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  <a:t/>
            </a:r>
            <a:br>
              <a:rPr kumimoji="0" 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ourier New" pitchFamily="49" charset="0"/>
                <a:cs typeface="Arial" pitchFamily="34" charset="0"/>
              </a:rPr>
            </a:b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000108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-355600" algn="ctr"/>
            <a:r>
              <a:rPr lang="ru-RU" sz="2800" b="1" i="1" spc="-15" dirty="0" smtClean="0">
                <a:solidFill>
                  <a:srgbClr val="C00000"/>
                </a:solidFill>
                <a:ea typeface="Times New Roman"/>
                <a:cs typeface="Times New Roman"/>
              </a:rPr>
              <a:t>Сбор дополнительных материалов</a:t>
            </a:r>
            <a:r>
              <a:rPr lang="ru-RU" sz="2800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</a:p>
          <a:p>
            <a:pPr marL="12700" marR="12700" lvl="0" indent="-355600" algn="ctr"/>
            <a:endParaRPr lang="ru-RU" sz="2800" b="1" i="1" dirty="0" smtClean="0">
              <a:solidFill>
                <a:schemeClr val="accent5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12700" marR="12700" lvl="0" indent="-355600"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ea typeface="Times New Roman"/>
                <a:cs typeface="Times New Roman"/>
              </a:rPr>
              <a:t>является необходимым звеном подготовительного этапа процесса дешифрирования, в зави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симости от конкретных условий меняться может лишь объем собранных материалов, предпочтение одному или другому виду источников. </a:t>
            </a:r>
          </a:p>
          <a:p>
            <a:pPr marL="12700" marR="12700" lvl="0" indent="-355600" algn="ctr"/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2700" marR="12700" lvl="0" indent="-355600"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Дополнительные материалы включают литературные источники, карты, ведомственные материалы</a:t>
            </a:r>
            <a:endParaRPr lang="ru-RU" sz="2800" b="1" i="1" spc="5" dirty="0">
              <a:solidFill>
                <a:schemeClr val="accent4">
                  <a:lumMod val="75000"/>
                </a:schemeClr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785794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215900" algn="ctr"/>
            <a:r>
              <a:rPr lang="ru-RU" sz="2800" b="1" i="1" spc="-15" dirty="0" smtClean="0">
                <a:solidFill>
                  <a:srgbClr val="FF0000"/>
                </a:solidFill>
                <a:ea typeface="Times New Roman"/>
                <a:cs typeface="Times New Roman"/>
              </a:rPr>
              <a:t>Сбор литературных источников</a:t>
            </a:r>
            <a:r>
              <a:rPr lang="ru-RU" sz="2800" b="1" i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</a:p>
          <a:p>
            <a:pPr marL="12700" marR="12700" lvl="0" indent="215900"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и знакомство с ними имеют целью получить сведения о географических особенностях территории, о существе картографируемых или изучаемых объектов, специфике их изображения на аэрокосмических снимках. </a:t>
            </a:r>
          </a:p>
          <a:p>
            <a:pPr marL="12700" marR="12700" lvl="0" indent="215900"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12700" marR="12700" lvl="0" indent="215900" algn="ctr"/>
            <a:endParaRPr lang="ru-RU" sz="2800" b="1" i="1" dirty="0" smtClean="0">
              <a:solidFill>
                <a:schemeClr val="accent3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12700" marR="12700" lvl="0" indent="215900" algn="ctr"/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a typeface="Times New Roman"/>
                <a:cs typeface="Times New Roman"/>
              </a:rPr>
              <a:t>Все эти сведения можно получить из научной литературы, методических пособий и справочников.</a:t>
            </a:r>
            <a:endParaRPr lang="ru-RU" sz="2800" b="1" i="1" spc="5" dirty="0">
              <a:solidFill>
                <a:schemeClr val="accent3">
                  <a:lumMod val="50000"/>
                </a:schemeClr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asyen.ru/_ld/76/27197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" y="-44285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7978" y="476672"/>
            <a:ext cx="807249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lvl="0" indent="-12700" algn="ctr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об объекте дешифрирования предоставляют </a:t>
            </a:r>
            <a:r>
              <a:rPr lang="ru-RU" sz="2200" b="1" i="1" spc="-15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картографические материалы:</a:t>
            </a:r>
          </a:p>
          <a:p>
            <a:pPr marL="12700" marR="12700" lvl="0" indent="-12700" algn="ctr"/>
            <a:endParaRPr lang="ru-RU" sz="2000" b="1" spc="5" dirty="0" smtClean="0">
              <a:solidFill>
                <a:srgbClr val="0066FF"/>
              </a:solidFill>
              <a:latin typeface="Times New Roman"/>
              <a:ea typeface="Times New Roman"/>
            </a:endParaRPr>
          </a:p>
          <a:p>
            <a:pPr marL="12700" lvl="0" indent="-12700" algn="ctr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государственные топографические карты;</a:t>
            </a:r>
            <a:endParaRPr lang="ru-RU" sz="2000" b="1" spc="5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12700" lvl="0" indent="-12700" algn="ctr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тематические карты;</a:t>
            </a:r>
            <a:endParaRPr lang="ru-RU" sz="2000" b="1" spc="5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12700" lvl="0" indent="-12700" algn="ctr"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ведомственные картографические источники.</a:t>
            </a:r>
          </a:p>
          <a:p>
            <a:pPr marL="12700" lvl="0" indent="-12700" algn="ctr"/>
            <a:endParaRPr lang="ru-RU" sz="2000" b="1" spc="5" dirty="0" smtClean="0">
              <a:solidFill>
                <a:srgbClr val="0066FF"/>
              </a:solidFill>
              <a:latin typeface="Times New Roman"/>
              <a:ea typeface="Times New Roman"/>
              <a:cs typeface="Times New Roman"/>
            </a:endParaRPr>
          </a:p>
          <a:p>
            <a:pPr marL="12700" lvl="0" indent="-12700" algn="ctr"/>
            <a:endParaRPr lang="ru-RU" sz="2000" b="1" spc="5" dirty="0" smtClean="0">
              <a:solidFill>
                <a:srgbClr val="0066FF"/>
              </a:solidFill>
              <a:latin typeface="Times New Roman"/>
              <a:ea typeface="Times New Roman"/>
            </a:endParaRPr>
          </a:p>
          <a:p>
            <a:pPr marL="12700" marR="12700" lvl="0" indent="-12700" algn="ctr"/>
            <a:r>
              <a:rPr lang="ru-RU" sz="2000" b="1" u="sng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Наилучшим материалом являются карты масштаба, сопоставимого с масштабом используемых снимков. </a:t>
            </a:r>
          </a:p>
          <a:p>
            <a:pPr marL="12700" marR="12700" lvl="0" indent="-12700" algn="ctr"/>
            <a:endParaRPr lang="ru-RU" sz="2000" b="1" dirty="0" smtClean="0">
              <a:solidFill>
                <a:srgbClr val="0066FF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-12700" algn="ctr"/>
            <a:r>
              <a:rPr lang="ru-RU" b="1" dirty="0" smtClean="0">
                <a:solidFill>
                  <a:srgbClr val="00CC00"/>
                </a:solidFill>
                <a:latin typeface="Times New Roman"/>
                <a:ea typeface="Times New Roman"/>
                <a:cs typeface="Times New Roman"/>
              </a:rPr>
              <a:t>При топографическом дешифрировании для ознакомления с местностью используют топографические карты раннего выпуска и некоторые тематические, </a:t>
            </a:r>
          </a:p>
          <a:p>
            <a:pPr marL="12700" marR="12700" lvl="0" indent="-12700" algn="ctr"/>
            <a:endParaRPr lang="ru-RU" b="1" dirty="0" smtClean="0">
              <a:solidFill>
                <a:srgbClr val="00CC0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2700" lvl="0" indent="-12700" algn="ctr"/>
            <a:r>
              <a:rPr lang="ru-RU" b="1" dirty="0" smtClean="0">
                <a:solidFill>
                  <a:srgbClr val="00CC00"/>
                </a:solidFill>
                <a:latin typeface="Times New Roman"/>
                <a:ea typeface="Times New Roman"/>
                <a:cs typeface="Times New Roman"/>
              </a:rPr>
              <a:t>а при тематическом дешифрировании — наиболее современные топографические и тематические других масштабов и тем.</a:t>
            </a:r>
            <a:endParaRPr lang="ru-RU" b="1" spc="5" dirty="0">
              <a:solidFill>
                <a:srgbClr val="00CC0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14529E-B606-4364-BDD2-2DE1D4B0C433}"/>
</file>

<file path=customXml/itemProps2.xml><?xml version="1.0" encoding="utf-8"?>
<ds:datastoreItem xmlns:ds="http://schemas.openxmlformats.org/officeDocument/2006/customXml" ds:itemID="{C1895DAE-08DC-48B5-ABE2-E8AE56ED7A85}"/>
</file>

<file path=customXml/itemProps3.xml><?xml version="1.0" encoding="utf-8"?>
<ds:datastoreItem xmlns:ds="http://schemas.openxmlformats.org/officeDocument/2006/customXml" ds:itemID="{5644EB92-4834-4D54-8C05-B9849613BB7F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629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Технологическая схема процесса дешифрирования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схема процесса дешифрирования</dc:title>
  <dc:creator>ГЕО</dc:creator>
  <cp:lastModifiedBy>Marina</cp:lastModifiedBy>
  <cp:revision>30</cp:revision>
  <dcterms:created xsi:type="dcterms:W3CDTF">2014-04-02T10:16:55Z</dcterms:created>
  <dcterms:modified xsi:type="dcterms:W3CDTF">2015-11-29T11:21:04Z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